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9" r:id="rId6"/>
    <p:sldId id="260" r:id="rId7"/>
    <p:sldId id="270" r:id="rId8"/>
    <p:sldId id="263" r:id="rId9"/>
    <p:sldId id="275" r:id="rId10"/>
    <p:sldId id="276" r:id="rId11"/>
    <p:sldId id="272" r:id="rId12"/>
    <p:sldId id="271" r:id="rId13"/>
    <p:sldId id="266" r:id="rId14"/>
    <p:sldId id="268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DADDC-F5B0-4557-9E25-3A96332998B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92FF1-0800-4AD6-A876-22BA5A56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2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92FF1-0800-4AD6-A876-22BA5A561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69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B59A-AEBD-41F7-840A-CF23AB1B7C26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500C-53B3-4907-B968-439183E53D0D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E82B4-F096-47B5-A2E7-B1F7944D0BEB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7F93-B2FD-4326-840D-70C5C0D957EB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EF31-49D9-429B-80F4-A75359AE125D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E084-36E3-4623-833F-EE06FC255256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03F0-FDEA-4D25-85B2-91A3FBEC73F9}" type="datetime1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518B-DF79-4869-BB15-C5D1377C5B45}" type="datetime1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4212-09AE-44D8-810D-79ECA13285B5}" type="datetime1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D9832-7B95-4EDF-82AD-5187E8AB8531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8CDC-BF02-4C68-BA66-726867B4AABF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ED2439-E180-411E-9A71-F3175225D1DE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Tanmoy Dhibor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AA08E01-7A35-4B09-BC4F-1F8FBE55581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PERROUX GROWTH POLE </a:t>
            </a:r>
            <a:r>
              <a:rPr lang="en-IN" b="1" u="sng" dirty="0" smtClean="0">
                <a:solidFill>
                  <a:schemeClr val="tx1"/>
                </a:solidFill>
              </a:rPr>
              <a:t>THEORY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52120" y="4869160"/>
            <a:ext cx="3240360" cy="1152128"/>
          </a:xfrm>
        </p:spPr>
        <p:txBody>
          <a:bodyPr>
            <a:noAutofit/>
          </a:bodyPr>
          <a:lstStyle/>
          <a:p>
            <a:r>
              <a:rPr lang="en-IN" sz="1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Tanmoy</a:t>
            </a:r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Dhibor</a:t>
            </a:r>
            <a:endParaRPr lang="en-IN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Geography</a:t>
            </a: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Hooghly Women’s College</a:t>
            </a:r>
          </a:p>
          <a:p>
            <a:endParaRPr lang="en-US" sz="1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pic>
        <p:nvPicPr>
          <p:cNvPr id="1026" name="Picture 2" descr="C:\Users\Anurag\Desktop\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1656655" cy="122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urag\Desktop\220px-University_of_Burdwan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9"/>
            <a:ext cx="1670497" cy="122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4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889" y="332656"/>
            <a:ext cx="8680208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THE GROWTH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POLE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: 3 BASES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endParaRPr lang="en-IN" sz="3600" b="1" dirty="0" smtClean="0">
              <a:solidFill>
                <a:srgbClr val="00206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marL="2743200" lvl="5" indent="-457200"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v"/>
            </a:pPr>
            <a:r>
              <a:rPr lang="en-IN" sz="3200" b="1" dirty="0" smtClean="0">
                <a:latin typeface="Times New Roman"/>
                <a:ea typeface="Calibri"/>
                <a:cs typeface="Times New Roman"/>
              </a:rPr>
              <a:t>Linkages </a:t>
            </a:r>
          </a:p>
          <a:p>
            <a:pPr>
              <a:spcAft>
                <a:spcPts val="800"/>
              </a:spcAft>
            </a:pPr>
            <a:r>
              <a:rPr lang="en-IN" sz="3200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en-IN" sz="3200" b="1" dirty="0" smtClean="0">
                <a:latin typeface="Times New Roman"/>
                <a:ea typeface="Calibri"/>
                <a:cs typeface="Times New Roman"/>
              </a:rPr>
              <a:t>			</a:t>
            </a:r>
            <a:r>
              <a:rPr lang="en-IN" sz="3200" dirty="0" smtClean="0">
                <a:latin typeface="Times New Roman"/>
                <a:ea typeface="Calibri"/>
                <a:cs typeface="Times New Roman"/>
              </a:rPr>
              <a:t>a.</a:t>
            </a:r>
            <a:r>
              <a:rPr lang="en-IN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IN" sz="3200" dirty="0" smtClean="0">
                <a:latin typeface="Times New Roman"/>
                <a:ea typeface="Calibri"/>
                <a:cs typeface="Times New Roman"/>
              </a:rPr>
              <a:t>Forward</a:t>
            </a:r>
          </a:p>
          <a:p>
            <a:pPr>
              <a:spcAft>
                <a:spcPts val="800"/>
              </a:spcAft>
            </a:pPr>
            <a:r>
              <a:rPr lang="en-IN" sz="3200" dirty="0" smtClean="0">
                <a:latin typeface="Times New Roman"/>
                <a:ea typeface="Calibri"/>
                <a:cs typeface="Times New Roman"/>
              </a:rPr>
              <a:t>				b. Backward </a:t>
            </a:r>
            <a:endParaRPr lang="en-US" sz="3200" dirty="0">
              <a:ea typeface="Calibri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Tanmoy</a:t>
            </a:r>
            <a:r>
              <a:rPr lang="en-US" dirty="0" smtClean="0"/>
              <a:t> </a:t>
            </a:r>
            <a:r>
              <a:rPr lang="en-US" dirty="0" err="1" smtClean="0"/>
              <a:t>Dhibor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42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nurag\Desktop\growth pollle\2-Figure1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14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05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0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35292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4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6684"/>
            <a:ext cx="8640960" cy="6042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en-US" sz="2400" b="1" u="sng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BOUDEVILLES REGIONAL DEVELOPMENT THEORY</a:t>
            </a:r>
            <a:r>
              <a:rPr lang="en-US" sz="2400" b="1" u="sng" dirty="0" smtClean="0">
                <a:solidFill>
                  <a:srgbClr val="C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/>
              <a:buChar char=""/>
            </a:pP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IT IS A MODIFICATION OF PERROUX THEORY.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/>
              <a:buChar char=""/>
            </a:pP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GEOGRAPHICAL SELEVANCE OF GROWTH POLE THEORY WAS EXPLAINED BY HIM.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en-US" sz="24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ccording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to him, Growth Pole is a propulsive firm ( 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i. Expanding firm, ii. Dominant firm).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 classified economics under 3 heads: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i) Internal to firm.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External to firm &amp; internal to industries.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iii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External to industries but internal to urbanization.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/>
              <a:buChar char=""/>
            </a:pP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2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321297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smtClean="0"/>
              <a:t>THANK YOU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8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500" y="2564904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IN" sz="4000" dirty="0"/>
              <a:t>The Growth Pole Theory was developed by French regional economist Francis </a:t>
            </a:r>
            <a:r>
              <a:rPr lang="en-IN" sz="4000" dirty="0" err="1"/>
              <a:t>Perroux</a:t>
            </a:r>
            <a:r>
              <a:rPr lang="en-IN" sz="4000" dirty="0"/>
              <a:t> in 1955.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2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916832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N" sz="4800" dirty="0"/>
              <a:t>He was concerned with the phenomenon of economic development and with the process of structural change.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6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05273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IN" sz="4800" dirty="0"/>
              <a:t>He attempt to explain how modern process of economic growth deviated from the stationary conceptions of equilibrium growth.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2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Users\Anurag\Desktop\growth pollle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67240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39500"/>
            <a:ext cx="396044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7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572" y="260648"/>
            <a:ext cx="8712968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u="sng" dirty="0" smtClean="0"/>
              <a:t>Main Concept:</a:t>
            </a:r>
            <a:endParaRPr lang="en-US" sz="3600" dirty="0"/>
          </a:p>
          <a:p>
            <a:pPr lvl="0" algn="just"/>
            <a:r>
              <a:rPr lang="en-IN" sz="2800" dirty="0" smtClean="0"/>
              <a:t>1</a:t>
            </a:r>
            <a:r>
              <a:rPr lang="en-IN" sz="2800" dirty="0" smtClean="0"/>
              <a:t>. Any </a:t>
            </a:r>
            <a:r>
              <a:rPr lang="en-IN" sz="2800" dirty="0"/>
              <a:t>growth that place basically occurs towards a specific location which is a result of discontinued growth and location.</a:t>
            </a:r>
            <a:endParaRPr lang="en-US" sz="2800" dirty="0"/>
          </a:p>
          <a:p>
            <a:pPr lvl="0" algn="just"/>
            <a:r>
              <a:rPr lang="en-IN" sz="2800" dirty="0" smtClean="0"/>
              <a:t>2</a:t>
            </a:r>
            <a:r>
              <a:rPr lang="en-IN" sz="2800" dirty="0" smtClean="0"/>
              <a:t>. Growth </a:t>
            </a:r>
            <a:r>
              <a:rPr lang="en-IN" sz="2800" dirty="0"/>
              <a:t>can be divided on the basis of economic space</a:t>
            </a:r>
            <a:r>
              <a:rPr lang="en-IN" sz="2800" dirty="0" smtClean="0"/>
              <a:t>.</a:t>
            </a:r>
          </a:p>
          <a:p>
            <a:pPr lvl="0" algn="just"/>
            <a:r>
              <a:rPr lang="en-IN" sz="2800" dirty="0" smtClean="0">
                <a:cs typeface="Times New Roman" pitchFamily="18" charset="0"/>
              </a:rPr>
              <a:t>3. Economic </a:t>
            </a:r>
            <a:r>
              <a:rPr lang="en-IN" sz="2800" dirty="0">
                <a:cs typeface="Times New Roman" pitchFamily="18" charset="0"/>
              </a:rPr>
              <a:t>space have following characteristics:</a:t>
            </a:r>
            <a:endParaRPr lang="en-US" sz="2800" dirty="0">
              <a:cs typeface="Times New Roman" pitchFamily="18" charset="0"/>
            </a:endParaRPr>
          </a:p>
          <a:p>
            <a:pPr lvl="0" algn="just"/>
            <a:r>
              <a:rPr lang="en-IN" sz="2800" dirty="0">
                <a:cs typeface="Times New Roman" pitchFamily="18" charset="0"/>
              </a:rPr>
              <a:t>	a. Homogenous  Nature</a:t>
            </a:r>
            <a:endParaRPr lang="en-US" sz="2800" dirty="0">
              <a:cs typeface="Times New Roman" pitchFamily="18" charset="0"/>
            </a:endParaRPr>
          </a:p>
          <a:p>
            <a:pPr lvl="0" algn="just"/>
            <a:r>
              <a:rPr lang="en-IN" sz="2800" dirty="0">
                <a:cs typeface="Times New Roman" pitchFamily="18" charset="0"/>
              </a:rPr>
              <a:t>	b. Economic  Plan</a:t>
            </a:r>
            <a:endParaRPr lang="en-US" sz="2800" dirty="0">
              <a:cs typeface="Times New Roman" pitchFamily="18" charset="0"/>
            </a:endParaRPr>
          </a:p>
          <a:p>
            <a:pPr lvl="0" algn="just"/>
            <a:r>
              <a:rPr lang="en-IN" sz="2800" dirty="0">
                <a:cs typeface="Times New Roman" pitchFamily="18" charset="0"/>
              </a:rPr>
              <a:t>	c. Force which communicate </a:t>
            </a:r>
            <a:r>
              <a:rPr lang="en-IN" sz="2800" dirty="0" smtClean="0">
                <a:cs typeface="Times New Roman" pitchFamily="18" charset="0"/>
              </a:rPr>
              <a:t>within the </a:t>
            </a:r>
            <a:r>
              <a:rPr lang="en-IN" sz="2800" dirty="0">
                <a:cs typeface="Times New Roman" pitchFamily="18" charset="0"/>
              </a:rPr>
              <a:t>element</a:t>
            </a:r>
            <a:r>
              <a:rPr lang="en-IN" sz="2800" dirty="0" smtClean="0">
                <a:cs typeface="Times New Roman" pitchFamily="18" charset="0"/>
              </a:rPr>
              <a:t>.</a:t>
            </a:r>
          </a:p>
          <a:p>
            <a:pPr lvl="0" algn="just"/>
            <a:r>
              <a:rPr lang="en-IN" sz="2800" dirty="0" smtClean="0">
                <a:cs typeface="Times New Roman" pitchFamily="18" charset="0"/>
              </a:rPr>
              <a:t>4. </a:t>
            </a:r>
            <a:r>
              <a:rPr lang="en-IN" sz="2800" dirty="0">
                <a:cs typeface="Times New Roman" pitchFamily="18" charset="0"/>
              </a:rPr>
              <a:t>He considered two basic aspects as base for his theory:</a:t>
            </a:r>
          </a:p>
          <a:p>
            <a:pPr lvl="0"/>
            <a:r>
              <a:rPr lang="en-US" sz="2800" dirty="0"/>
              <a:t>	</a:t>
            </a:r>
            <a:r>
              <a:rPr lang="en-IN" sz="2800" dirty="0"/>
              <a:t>a. Theory of  Development </a:t>
            </a:r>
            <a:endParaRPr lang="en-US" sz="2800" dirty="0"/>
          </a:p>
          <a:p>
            <a:pPr lvl="0"/>
            <a:r>
              <a:rPr lang="en-IN" sz="2800" dirty="0"/>
              <a:t>	b. Inter-industrial linkage</a:t>
            </a:r>
            <a:endParaRPr lang="en-US" sz="2800" dirty="0"/>
          </a:p>
          <a:p>
            <a:pPr lvl="0" algn="just"/>
            <a:endParaRPr lang="en-US" sz="2800" dirty="0">
              <a:cs typeface="Times New Roman" pitchFamily="18" charset="0"/>
            </a:endParaRPr>
          </a:p>
          <a:p>
            <a:pPr lvl="0" algn="just"/>
            <a:endParaRPr lang="en-IN" sz="2800" dirty="0" smtClean="0"/>
          </a:p>
          <a:p>
            <a:pPr lvl="0" algn="just"/>
            <a:endParaRPr lang="en-IN" sz="2800" dirty="0" smtClean="0"/>
          </a:p>
          <a:p>
            <a:pPr lvl="0" algn="just"/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5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1"/>
            <a:ext cx="871296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8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273" y="53008"/>
            <a:ext cx="8680208" cy="3980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THE GROWTH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POLE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: 3 BASES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endParaRPr lang="en-US" sz="3600" b="1" dirty="0" smtClean="0">
              <a:solidFill>
                <a:srgbClr val="00206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marL="1714500" lvl="3" indent="-342900"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v"/>
            </a:pPr>
            <a:r>
              <a:rPr lang="en-IN" sz="3600" b="1" dirty="0" smtClean="0">
                <a:latin typeface="Times New Roman"/>
                <a:ea typeface="Calibri"/>
                <a:cs typeface="Times New Roman"/>
              </a:rPr>
              <a:t> External Economics</a:t>
            </a:r>
          </a:p>
          <a:p>
            <a:pPr lvl="0">
              <a:spcAft>
                <a:spcPts val="800"/>
              </a:spcAft>
            </a:pPr>
            <a:r>
              <a:rPr lang="en-IN" sz="2400" dirty="0" smtClean="0">
                <a:ea typeface="Calibri"/>
                <a:cs typeface="Times New Roman"/>
              </a:rPr>
              <a:t>			</a:t>
            </a:r>
            <a:r>
              <a:rPr lang="en-IN" sz="3200" dirty="0" smtClean="0">
                <a:ea typeface="Calibri"/>
                <a:cs typeface="Times New Roman"/>
              </a:rPr>
              <a:t>a. Positive</a:t>
            </a:r>
          </a:p>
          <a:p>
            <a:pPr lvl="0">
              <a:spcAft>
                <a:spcPts val="800"/>
              </a:spcAft>
            </a:pPr>
            <a:r>
              <a:rPr lang="en-IN" sz="3200" dirty="0">
                <a:ea typeface="Calibri"/>
                <a:cs typeface="Times New Roman"/>
              </a:rPr>
              <a:t>	</a:t>
            </a:r>
            <a:r>
              <a:rPr lang="en-IN" sz="3200" dirty="0" smtClean="0">
                <a:ea typeface="Calibri"/>
                <a:cs typeface="Times New Roman"/>
              </a:rPr>
              <a:t>		b. Negative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Tanmoy</a:t>
            </a:r>
            <a:r>
              <a:rPr lang="en-US" dirty="0" smtClean="0"/>
              <a:t> </a:t>
            </a:r>
            <a:r>
              <a:rPr lang="en-US" dirty="0" err="1" smtClean="0"/>
              <a:t>Dhibor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7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717" y="404664"/>
            <a:ext cx="868020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THE GROWTH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POLE </a:t>
            </a:r>
            <a:r>
              <a:rPr lang="en-US" sz="36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: 3 BASES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endParaRPr lang="en-IN" sz="3600" b="1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endParaRPr lang="en-US" sz="3600" b="1" dirty="0" smtClean="0">
              <a:solidFill>
                <a:srgbClr val="00206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marL="2628900" lvl="5" indent="-342900"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v"/>
            </a:pPr>
            <a:r>
              <a:rPr lang="en-IN" sz="3600" b="1" dirty="0" smtClean="0">
                <a:latin typeface="Times New Roman"/>
                <a:ea typeface="Calibri"/>
                <a:cs typeface="Times New Roman"/>
              </a:rPr>
              <a:t> Agglomerations</a:t>
            </a:r>
            <a:endParaRPr lang="en-US" sz="3200" dirty="0">
              <a:ea typeface="Calibri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Tanmoy</a:t>
            </a:r>
            <a:r>
              <a:rPr lang="en-US" dirty="0" smtClean="0"/>
              <a:t> </a:t>
            </a:r>
            <a:r>
              <a:rPr lang="en-US" dirty="0" err="1" smtClean="0"/>
              <a:t>Dhibor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58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254</Words>
  <Application>Microsoft Office PowerPoint</Application>
  <PresentationFormat>On-screen Show (4:3)</PresentationFormat>
  <Paragraphs>60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PERROUX GROWTH POLE THEORY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PERROUX GROWTH POLE THEORY</dc:title>
  <dc:creator>Windows User</dc:creator>
  <cp:lastModifiedBy>Windows User</cp:lastModifiedBy>
  <cp:revision>15</cp:revision>
  <dcterms:created xsi:type="dcterms:W3CDTF">2020-04-11T12:12:22Z</dcterms:created>
  <dcterms:modified xsi:type="dcterms:W3CDTF">2020-04-11T14:08:51Z</dcterms:modified>
</cp:coreProperties>
</file>